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02" r:id="rId2"/>
    <p:sldId id="258" r:id="rId3"/>
    <p:sldId id="259" r:id="rId4"/>
    <p:sldId id="263" r:id="rId5"/>
    <p:sldId id="265" r:id="rId6"/>
    <p:sldId id="260" r:id="rId7"/>
    <p:sldId id="262" r:id="rId8"/>
    <p:sldId id="264" r:id="rId9"/>
    <p:sldId id="3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10D0E-505E-48E6-8FC3-244637DD4E63}" type="datetimeFigureOut">
              <a:rPr lang="en-US" smtClean="0"/>
              <a:t>5/17/19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B0BB1-9EE7-45CC-B0C4-800866CA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0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5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8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C8C6-3AC4-432B-B392-A8B438A3C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4407B-D3DF-442D-89A2-2FA52FBD1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47337-F958-44F9-BB9A-0AAE658B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350E-6CCE-4FB0-9387-97EF54BF9156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FA0CC-A001-417B-9E7A-50C351B77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84CF1-2B99-45CE-BC60-480ED295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A84-6118-4F05-AB27-00CE42BCE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3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E012-33CA-4A60-B2D2-8ED75CBD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0ECA1-2013-497C-B26E-099281EAF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064A-389B-4E40-9E88-B61D5666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350E-6CCE-4FB0-9387-97EF54BF9156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C5E00-0D38-4E36-9A95-345CD9EE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DE228-8D55-45AB-B568-AA994228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A84-6118-4F05-AB27-00CE42BCE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7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C9904E-958F-49F1-9516-93D7957C0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AE598-6B54-4A11-AF92-2E375CAAA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330D4-2EDF-4AD9-ACC0-875DF28B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350E-6CCE-4FB0-9387-97EF54BF9156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F8649-D550-475B-AF5B-E5716F43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0997E-D2FD-43BF-91F7-6439106A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A84-6118-4F05-AB27-00CE42BCE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5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018D-E5B4-41C0-8F13-DE957A1D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FC5F0-C72D-4348-A343-B9CBD6F11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E4798-08BC-4ED4-93D3-FB6E4382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350E-6CCE-4FB0-9387-97EF54BF9156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EA93C-3AF5-4242-B2FC-019C3069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5738C-2FDB-4AB0-B45B-DFA31945D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A84-6118-4F05-AB27-00CE42BCE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8E67-5E7F-4C04-8F82-11421E6E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9E120-1E02-4ECC-931E-8B3549E76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F5B94-87F6-40C6-87D3-35F1383F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350E-6CCE-4FB0-9387-97EF54BF9156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E1A76-6FDE-4745-93BF-91406A4C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3B162-44D7-4A88-99AB-A470C5F4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A84-6118-4F05-AB27-00CE42BCE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8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DA289-341B-4DE7-90D3-3BA128B27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E4B4B-E033-4D1F-B1E9-7B3332002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D79A1-26EB-4F8B-8D39-9FA8063CB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2E6A7-E616-4F8D-BE54-4F8384B9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350E-6CCE-4FB0-9387-97EF54BF9156}" type="datetimeFigureOut">
              <a:rPr lang="en-US" smtClean="0"/>
              <a:t>5/17/19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EB95B-D663-4BEF-A038-BD818361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DDC60-2630-4784-B842-7F0F0A02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A84-6118-4F05-AB27-00CE42BCE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9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6855-8BB8-40F2-9A94-864A3734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AA840-297D-4C8F-B73E-85454511F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1E44B-A236-419D-9FF9-491F87104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401D2-B87A-4211-AACE-CAB918E1C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EC573E-8A33-4226-A123-DF0B6AC62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6D522-E275-4F1D-9C4B-A7889441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350E-6CCE-4FB0-9387-97EF54BF9156}" type="datetimeFigureOut">
              <a:rPr lang="en-US" smtClean="0"/>
              <a:t>5/17/19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60B4EC-2E66-4C4F-A364-0D457B9F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5D7D7-07DB-45EE-B4D2-0D6FB08E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A84-6118-4F05-AB27-00CE42BCE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4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BF85-1A36-4FD5-89EB-D8078F91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4610DC-8923-4B4A-9787-AE816BBB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350E-6CCE-4FB0-9387-97EF54BF9156}" type="datetimeFigureOut">
              <a:rPr lang="en-US" smtClean="0"/>
              <a:t>5/17/19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9DCF4-AB15-4C03-9BA0-7871EC78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A404D-E000-4806-BEA3-9B33C09A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A84-6118-4F05-AB27-00CE42BCE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053089-A190-4EB9-8B8D-DE11E35F1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350E-6CCE-4FB0-9387-97EF54BF9156}" type="datetimeFigureOut">
              <a:rPr lang="en-US" smtClean="0"/>
              <a:t>5/17/19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A9AFBA-6F7C-4235-9C72-92C04167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F3E9C-61CB-4636-84C6-7456F7D0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A84-6118-4F05-AB27-00CE42BCE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7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AED7-9F3F-498C-9B0A-29FED4D8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7829C-69A2-4B94-8E50-2223806E3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DAFCC-A659-4FE1-8432-6F32E61DB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C98B6-35C7-496A-9B96-F6A863A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350E-6CCE-4FB0-9387-97EF54BF9156}" type="datetimeFigureOut">
              <a:rPr lang="en-US" smtClean="0"/>
              <a:t>5/17/19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D220A-57BC-4C39-B11E-F4B62CBF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71F49-236C-48FE-96A6-F7F56DD8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A84-6118-4F05-AB27-00CE42BCE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1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9325-1374-4C20-8D27-98FFE65B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6D53DD-D14F-4E04-8B84-5CE3A4512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92B19-E68E-45C3-BFBD-C9790F943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E11EB-067A-40DA-8DFF-C3A2EC63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350E-6CCE-4FB0-9387-97EF54BF9156}" type="datetimeFigureOut">
              <a:rPr lang="en-US" smtClean="0"/>
              <a:t>5/17/19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6213F-F02E-400A-BAFF-011A8D85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744A2-B93E-4A79-8AA4-1B73510C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A84-6118-4F05-AB27-00CE42BCE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5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3C0122-4492-4F21-A28E-B737359B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B9FB9-F9A1-4645-A21B-D5D3A92E1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89FBF-BD4C-4548-8EF8-DD4622955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350E-6CCE-4FB0-9387-97EF54BF9156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C1747-6BEC-4904-8612-0E6FDFDE9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11CBD-B35F-42F3-95D9-817D93E15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D1A84-6118-4F05-AB27-00CE42BCE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0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A9CA9-E941-DC48-9D0B-55C1E14A8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27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B0AABC-6245-DB4D-8DD9-FC0A98CE8918}"/>
              </a:ext>
            </a:extLst>
          </p:cNvPr>
          <p:cNvSpPr txBox="1"/>
          <p:nvPr/>
        </p:nvSpPr>
        <p:spPr>
          <a:xfrm>
            <a:off x="1493520" y="3282830"/>
            <a:ext cx="9204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UTHSC College of Dentistry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HSC Advisory Board Meeting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20, 2019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BA8457-764A-400D-91BF-E1F2A68CCF4B}"/>
              </a:ext>
            </a:extLst>
          </p:cNvPr>
          <p:cNvSpPr/>
          <p:nvPr/>
        </p:nvSpPr>
        <p:spPr>
          <a:xfrm>
            <a:off x="3398981" y="530409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James C. Ragain, Jr, DDS, MS, PhD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Dean, UTHSC College of Dentistry</a:t>
            </a:r>
          </a:p>
        </p:txBody>
      </p:sp>
    </p:spTree>
    <p:extLst>
      <p:ext uri="{BB962C8B-B14F-4D97-AF65-F5344CB8AC3E}">
        <p14:creationId xmlns:p14="http://schemas.microsoft.com/office/powerpoint/2010/main" val="290136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B91CAF5-EF03-4D08-B188-1DCAE5BBD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202781"/>
              </p:ext>
            </p:extLst>
          </p:nvPr>
        </p:nvGraphicFramePr>
        <p:xfrm>
          <a:off x="175491" y="1450108"/>
          <a:ext cx="11841017" cy="4833643"/>
        </p:xfrm>
        <a:graphic>
          <a:graphicData uri="http://schemas.openxmlformats.org/drawingml/2006/table">
            <a:tbl>
              <a:tblPr firstRow="1" firstCol="1" bandRow="1"/>
              <a:tblGrid>
                <a:gridCol w="1265381">
                  <a:extLst>
                    <a:ext uri="{9D8B030D-6E8A-4147-A177-3AD203B41FA5}">
                      <a16:colId xmlns:a16="http://schemas.microsoft.com/office/drawing/2014/main" val="2891949523"/>
                    </a:ext>
                  </a:extLst>
                </a:gridCol>
                <a:gridCol w="1597892">
                  <a:extLst>
                    <a:ext uri="{9D8B030D-6E8A-4147-A177-3AD203B41FA5}">
                      <a16:colId xmlns:a16="http://schemas.microsoft.com/office/drawing/2014/main" val="718572521"/>
                    </a:ext>
                  </a:extLst>
                </a:gridCol>
                <a:gridCol w="1076861">
                  <a:extLst>
                    <a:ext uri="{9D8B030D-6E8A-4147-A177-3AD203B41FA5}">
                      <a16:colId xmlns:a16="http://schemas.microsoft.com/office/drawing/2014/main" val="3438463144"/>
                    </a:ext>
                  </a:extLst>
                </a:gridCol>
                <a:gridCol w="1221334">
                  <a:extLst>
                    <a:ext uri="{9D8B030D-6E8A-4147-A177-3AD203B41FA5}">
                      <a16:colId xmlns:a16="http://schemas.microsoft.com/office/drawing/2014/main" val="2435328057"/>
                    </a:ext>
                  </a:extLst>
                </a:gridCol>
                <a:gridCol w="1263435">
                  <a:extLst>
                    <a:ext uri="{9D8B030D-6E8A-4147-A177-3AD203B41FA5}">
                      <a16:colId xmlns:a16="http://schemas.microsoft.com/office/drawing/2014/main" val="2976359435"/>
                    </a:ext>
                  </a:extLst>
                </a:gridCol>
                <a:gridCol w="991897">
                  <a:extLst>
                    <a:ext uri="{9D8B030D-6E8A-4147-A177-3AD203B41FA5}">
                      <a16:colId xmlns:a16="http://schemas.microsoft.com/office/drawing/2014/main" val="1189117635"/>
                    </a:ext>
                  </a:extLst>
                </a:gridCol>
                <a:gridCol w="944099">
                  <a:extLst>
                    <a:ext uri="{9D8B030D-6E8A-4147-A177-3AD203B41FA5}">
                      <a16:colId xmlns:a16="http://schemas.microsoft.com/office/drawing/2014/main" val="2248625453"/>
                    </a:ext>
                  </a:extLst>
                </a:gridCol>
                <a:gridCol w="1078988">
                  <a:extLst>
                    <a:ext uri="{9D8B030D-6E8A-4147-A177-3AD203B41FA5}">
                      <a16:colId xmlns:a16="http://schemas.microsoft.com/office/drawing/2014/main" val="1804828160"/>
                    </a:ext>
                  </a:extLst>
                </a:gridCol>
                <a:gridCol w="1177846">
                  <a:extLst>
                    <a:ext uri="{9D8B030D-6E8A-4147-A177-3AD203B41FA5}">
                      <a16:colId xmlns:a16="http://schemas.microsoft.com/office/drawing/2014/main" val="2351845678"/>
                    </a:ext>
                  </a:extLst>
                </a:gridCol>
                <a:gridCol w="1223284">
                  <a:extLst>
                    <a:ext uri="{9D8B030D-6E8A-4147-A177-3AD203B41FA5}">
                      <a16:colId xmlns:a16="http://schemas.microsoft.com/office/drawing/2014/main" val="595314270"/>
                    </a:ext>
                  </a:extLst>
                </a:gridCol>
              </a:tblGrid>
              <a:tr h="1228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Applicants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Am. Indian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African Am.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GPA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DAT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112685"/>
                  </a:ext>
                </a:extLst>
              </a:tr>
              <a:tr h="13127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ADEA National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(51.4%)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(48.6%)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(9.1%)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(24.1%)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(5.0%)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3.63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(19.9)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611316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343028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755207"/>
                  </a:ext>
                </a:extLst>
              </a:tr>
              <a:tr h="561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 of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425943"/>
                  </a:ext>
                </a:extLst>
              </a:tr>
              <a:tr h="10048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Applicants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0096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38AF3EA-8C02-4AB8-BAC3-7D9594CD1C6F}"/>
              </a:ext>
            </a:extLst>
          </p:cNvPr>
          <p:cNvSpPr/>
          <p:nvPr/>
        </p:nvSpPr>
        <p:spPr>
          <a:xfrm>
            <a:off x="1501215" y="344116"/>
            <a:ext cx="936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Doctor of Dental Surgery Program, Class of 2023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FB07A-C7CC-4C7B-837D-FEF34E549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418" y="6351023"/>
            <a:ext cx="1468582" cy="4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8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6BADF1-9AF3-418D-B8A0-40C310466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90177"/>
              </p:ext>
            </p:extLst>
          </p:nvPr>
        </p:nvGraphicFramePr>
        <p:xfrm>
          <a:off x="3648363" y="1320799"/>
          <a:ext cx="4544291" cy="4715574"/>
        </p:xfrm>
        <a:graphic>
          <a:graphicData uri="http://schemas.openxmlformats.org/drawingml/2006/table">
            <a:tbl>
              <a:tblPr firstRow="1" firstCol="1" bandRow="1"/>
              <a:tblGrid>
                <a:gridCol w="2273501">
                  <a:extLst>
                    <a:ext uri="{9D8B030D-6E8A-4147-A177-3AD203B41FA5}">
                      <a16:colId xmlns:a16="http://schemas.microsoft.com/office/drawing/2014/main" val="2959621810"/>
                    </a:ext>
                  </a:extLst>
                </a:gridCol>
                <a:gridCol w="2270790">
                  <a:extLst>
                    <a:ext uri="{9D8B030D-6E8A-4147-A177-3AD203B41FA5}">
                      <a16:colId xmlns:a16="http://schemas.microsoft.com/office/drawing/2014/main" val="2481037636"/>
                    </a:ext>
                  </a:extLst>
                </a:gridCol>
              </a:tblGrid>
              <a:tr h="833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Accepted State of Residence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869279"/>
                  </a:ext>
                </a:extLst>
              </a:tr>
              <a:tr h="269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154043"/>
                  </a:ext>
                </a:extLst>
              </a:tr>
              <a:tr h="269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527714"/>
                  </a:ext>
                </a:extLst>
              </a:tr>
              <a:tr h="269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12663"/>
                  </a:ext>
                </a:extLst>
              </a:tr>
              <a:tr h="269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795424"/>
                  </a:ext>
                </a:extLst>
              </a:tr>
              <a:tr h="269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118925"/>
                  </a:ext>
                </a:extLst>
              </a:tr>
              <a:tr h="269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932089"/>
                  </a:ext>
                </a:extLst>
              </a:tr>
              <a:tr h="269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293102"/>
                  </a:ext>
                </a:extLst>
              </a:tr>
              <a:tr h="269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236874"/>
                  </a:ext>
                </a:extLst>
              </a:tr>
              <a:tr h="269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18712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3E08FDB-D5C4-494A-B690-6392D37EB3B5}"/>
              </a:ext>
            </a:extLst>
          </p:cNvPr>
          <p:cNvSpPr/>
          <p:nvPr/>
        </p:nvSpPr>
        <p:spPr>
          <a:xfrm>
            <a:off x="1614802" y="334880"/>
            <a:ext cx="936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Doctor of Dental Surgery Program, Class of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91DD9-4725-4127-8D16-62E5FE8B2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257" y="6079518"/>
            <a:ext cx="2383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3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BF6C70-F508-44C8-9D67-65D35ED52332}"/>
              </a:ext>
            </a:extLst>
          </p:cNvPr>
          <p:cNvSpPr/>
          <p:nvPr/>
        </p:nvSpPr>
        <p:spPr>
          <a:xfrm>
            <a:off x="1062181" y="196335"/>
            <a:ext cx="10529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Bachelor of Science in Dental Hygiene,  Class of 2021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A1DD20-5F96-4BD0-8F02-CD20E36FB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3035"/>
              </p:ext>
            </p:extLst>
          </p:nvPr>
        </p:nvGraphicFramePr>
        <p:xfrm>
          <a:off x="166255" y="1200728"/>
          <a:ext cx="11924145" cy="4291453"/>
        </p:xfrm>
        <a:graphic>
          <a:graphicData uri="http://schemas.openxmlformats.org/drawingml/2006/table">
            <a:tbl>
              <a:tblPr firstRow="1" firstCol="1" bandRow="1"/>
              <a:tblGrid>
                <a:gridCol w="1283854">
                  <a:extLst>
                    <a:ext uri="{9D8B030D-6E8A-4147-A177-3AD203B41FA5}">
                      <a16:colId xmlns:a16="http://schemas.microsoft.com/office/drawing/2014/main" val="2059245669"/>
                    </a:ext>
                  </a:extLst>
                </a:gridCol>
                <a:gridCol w="1505527">
                  <a:extLst>
                    <a:ext uri="{9D8B030D-6E8A-4147-A177-3AD203B41FA5}">
                      <a16:colId xmlns:a16="http://schemas.microsoft.com/office/drawing/2014/main" val="2467095099"/>
                    </a:ext>
                  </a:extLst>
                </a:gridCol>
                <a:gridCol w="794328">
                  <a:extLst>
                    <a:ext uri="{9D8B030D-6E8A-4147-A177-3AD203B41FA5}">
                      <a16:colId xmlns:a16="http://schemas.microsoft.com/office/drawing/2014/main" val="2787470043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735152739"/>
                    </a:ext>
                  </a:extLst>
                </a:gridCol>
                <a:gridCol w="1283855">
                  <a:extLst>
                    <a:ext uri="{9D8B030D-6E8A-4147-A177-3AD203B41FA5}">
                      <a16:colId xmlns:a16="http://schemas.microsoft.com/office/drawing/2014/main" val="2261198206"/>
                    </a:ext>
                  </a:extLst>
                </a:gridCol>
                <a:gridCol w="877454">
                  <a:extLst>
                    <a:ext uri="{9D8B030D-6E8A-4147-A177-3AD203B41FA5}">
                      <a16:colId xmlns:a16="http://schemas.microsoft.com/office/drawing/2014/main" val="1478948615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1100870058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1307551639"/>
                    </a:ext>
                  </a:extLst>
                </a:gridCol>
                <a:gridCol w="1274618">
                  <a:extLst>
                    <a:ext uri="{9D8B030D-6E8A-4147-A177-3AD203B41FA5}">
                      <a16:colId xmlns:a16="http://schemas.microsoft.com/office/drawing/2014/main" val="2903050857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2327802745"/>
                    </a:ext>
                  </a:extLst>
                </a:gridCol>
              </a:tblGrid>
              <a:tr h="1533236">
                <a:tc>
                  <a:txBody>
                    <a:bodyPr/>
                    <a:lstStyle/>
                    <a:p>
                      <a:pPr marL="0" marR="0" indent="8572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Applicants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African American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 Cum.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Prereq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833913"/>
                  </a:ext>
                </a:extLst>
              </a:tr>
              <a:tr h="838733">
                <a:tc>
                  <a:txBody>
                    <a:bodyPr/>
                    <a:lstStyle/>
                    <a:p>
                      <a:pPr marL="0" marR="0" indent="8572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615666"/>
                  </a:ext>
                </a:extLst>
              </a:tr>
              <a:tr h="639828">
                <a:tc>
                  <a:txBody>
                    <a:bodyPr/>
                    <a:lstStyle/>
                    <a:p>
                      <a:pPr marL="0" marR="0" indent="8572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229241"/>
                  </a:ext>
                </a:extLst>
              </a:tr>
              <a:tr h="639828">
                <a:tc>
                  <a:txBody>
                    <a:bodyPr/>
                    <a:lstStyle/>
                    <a:p>
                      <a:pPr marL="0" marR="0" indent="8572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 of</a:t>
                      </a:r>
                    </a:p>
                    <a:p>
                      <a:pPr marL="0" marR="0" indent="8572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382057"/>
                  </a:ext>
                </a:extLst>
              </a:tr>
              <a:tr h="639828">
                <a:tc>
                  <a:txBody>
                    <a:bodyPr/>
                    <a:lstStyle/>
                    <a:p>
                      <a:pPr marL="0" marR="0" indent="8572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8443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3B143DE-D3F6-4982-9E29-B98103612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257" y="6079518"/>
            <a:ext cx="2383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5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BF6C70-F508-44C8-9D67-65D35ED52332}"/>
              </a:ext>
            </a:extLst>
          </p:cNvPr>
          <p:cNvSpPr/>
          <p:nvPr/>
        </p:nvSpPr>
        <p:spPr>
          <a:xfrm>
            <a:off x="1062181" y="196335"/>
            <a:ext cx="10529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Bachelor of Science in Dental Hygiene,  Class of 2021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50E24C-E941-4AE2-B36B-E8A98E55F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47727"/>
              </p:ext>
            </p:extLst>
          </p:nvPr>
        </p:nvGraphicFramePr>
        <p:xfrm>
          <a:off x="3546764" y="1579418"/>
          <a:ext cx="5098472" cy="3074419"/>
        </p:xfrm>
        <a:graphic>
          <a:graphicData uri="http://schemas.openxmlformats.org/drawingml/2006/table">
            <a:tbl>
              <a:tblPr firstRow="1" firstCol="1" bandRow="1"/>
              <a:tblGrid>
                <a:gridCol w="2476401">
                  <a:extLst>
                    <a:ext uri="{9D8B030D-6E8A-4147-A177-3AD203B41FA5}">
                      <a16:colId xmlns:a16="http://schemas.microsoft.com/office/drawing/2014/main" val="211590171"/>
                    </a:ext>
                  </a:extLst>
                </a:gridCol>
                <a:gridCol w="2622071">
                  <a:extLst>
                    <a:ext uri="{9D8B030D-6E8A-4147-A177-3AD203B41FA5}">
                      <a16:colId xmlns:a16="http://schemas.microsoft.com/office/drawing/2014/main" val="103654827"/>
                    </a:ext>
                  </a:extLst>
                </a:gridCol>
              </a:tblGrid>
              <a:tr h="836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Accepted State of Residence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811"/>
                  </a:ext>
                </a:extLst>
              </a:tr>
              <a:tr h="408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933622"/>
                  </a:ext>
                </a:extLst>
              </a:tr>
              <a:tr h="408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163108"/>
                  </a:ext>
                </a:extLst>
              </a:tr>
              <a:tr h="408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147659"/>
                  </a:ext>
                </a:extLst>
              </a:tr>
              <a:tr h="408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546011"/>
                  </a:ext>
                </a:extLst>
              </a:tr>
              <a:tr h="408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8518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AC8412E-66F6-4499-BE01-B56C6F4BD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257" y="6079518"/>
            <a:ext cx="2383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87BCBC-B3AE-4059-B141-ECF32FBA859F}"/>
              </a:ext>
            </a:extLst>
          </p:cNvPr>
          <p:cNvSpPr txBox="1"/>
          <p:nvPr/>
        </p:nvSpPr>
        <p:spPr>
          <a:xfrm>
            <a:off x="3248778" y="267855"/>
            <a:ext cx="569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Dean’s Objectives 2019-2020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A07B97-6A36-445C-AE89-E57BFE56529D}"/>
              </a:ext>
            </a:extLst>
          </p:cNvPr>
          <p:cNvSpPr txBox="1"/>
          <p:nvPr/>
        </p:nvSpPr>
        <p:spPr>
          <a:xfrm>
            <a:off x="2147804" y="1173185"/>
            <a:ext cx="7896392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Clinical Excellence in Dental Education.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Talent (Chairs, faculty and students)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Infrastructure and equipment (Dunn Dental Building and </a:t>
            </a:r>
          </a:p>
          <a:p>
            <a:r>
              <a:rPr lang="en-US" sz="2400" dirty="0"/>
              <a:t>	Delta Dental of Tennessee Building)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Scholarly Activity</a:t>
            </a:r>
          </a:p>
          <a:p>
            <a:endParaRPr lang="en-US" sz="2400" dirty="0"/>
          </a:p>
          <a:p>
            <a:r>
              <a:rPr lang="en-US" sz="2800" b="1" dirty="0"/>
              <a:t>Stabilize </a:t>
            </a:r>
            <a:r>
              <a:rPr lang="en-US" sz="2800" b="1" dirty="0" err="1"/>
              <a:t>CoD</a:t>
            </a:r>
            <a:r>
              <a:rPr lang="en-US" sz="2800" b="1" dirty="0"/>
              <a:t> Leadership.  Searches underway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Chair of the Department of Oral Maxillofacial Surgery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Chair of the Department of Prosthodontics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Chair of the Department of Periodontics </a:t>
            </a:r>
          </a:p>
          <a:p>
            <a:endParaRPr lang="en-US" sz="2400" dirty="0"/>
          </a:p>
          <a:p>
            <a:r>
              <a:rPr lang="en-US" sz="2800" b="1" dirty="0"/>
              <a:t>Hire a Federally Funded Basic Science/Translational </a:t>
            </a:r>
          </a:p>
          <a:p>
            <a:r>
              <a:rPr lang="en-US" sz="2800" b="1" dirty="0"/>
              <a:t>Science Researcher.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82831-2F14-47A6-8F22-E10F84227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257" y="6079518"/>
            <a:ext cx="2383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4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87BCBC-B3AE-4059-B141-ECF32FBA859F}"/>
              </a:ext>
            </a:extLst>
          </p:cNvPr>
          <p:cNvSpPr txBox="1"/>
          <p:nvPr/>
        </p:nvSpPr>
        <p:spPr>
          <a:xfrm>
            <a:off x="3454401" y="471055"/>
            <a:ext cx="569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Dean’s Objectives 2019-2020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A07B97-6A36-445C-AE89-E57BFE56529D}"/>
              </a:ext>
            </a:extLst>
          </p:cNvPr>
          <p:cNvSpPr txBox="1"/>
          <p:nvPr/>
        </p:nvSpPr>
        <p:spPr>
          <a:xfrm>
            <a:off x="1155535" y="1430580"/>
            <a:ext cx="1029217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Continue Alumni Engagement in </a:t>
            </a:r>
            <a:r>
              <a:rPr lang="en-US" sz="2800" b="1" dirty="0" err="1"/>
              <a:t>CoD</a:t>
            </a:r>
            <a:r>
              <a:rPr lang="en-US" sz="2800" b="1" dirty="0"/>
              <a:t> Activities.</a:t>
            </a:r>
          </a:p>
          <a:p>
            <a:endParaRPr lang="en-US" sz="2800" dirty="0"/>
          </a:p>
          <a:p>
            <a:r>
              <a:rPr lang="en-US" sz="2800" b="1" dirty="0"/>
              <a:t>Explore adding D4 Clinic Rotations in Knoxville, Nashville, </a:t>
            </a:r>
          </a:p>
          <a:p>
            <a:r>
              <a:rPr lang="en-US" sz="2800" b="1" dirty="0"/>
              <a:t>and Arkansas (two locations).</a:t>
            </a:r>
          </a:p>
          <a:p>
            <a:endParaRPr lang="en-US" sz="2400" dirty="0"/>
          </a:p>
          <a:p>
            <a:r>
              <a:rPr lang="en-US" sz="2800" b="1" dirty="0"/>
              <a:t>Standup New Department “The Department of Community Health.”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Community oral /systemic health.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Social determinants of health.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Pediatric Dentistry outreach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Geriatric Dentistry outreach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Special Needs Patients Program (Preparation for Special Needs Clinic in </a:t>
            </a:r>
          </a:p>
          <a:p>
            <a:r>
              <a:rPr lang="en-US" sz="2400" dirty="0"/>
              <a:t>	the new Delta Dental of Tennessee Building)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D5F01-9BAD-4459-B634-5FA0338B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257" y="6079518"/>
            <a:ext cx="2383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2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87BCBC-B3AE-4059-B141-ECF32FBA859F}"/>
              </a:ext>
            </a:extLst>
          </p:cNvPr>
          <p:cNvSpPr txBox="1"/>
          <p:nvPr/>
        </p:nvSpPr>
        <p:spPr>
          <a:xfrm>
            <a:off x="3454401" y="471055"/>
            <a:ext cx="569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Dean’s Objectives 2019-2020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A07B97-6A36-445C-AE89-E57BFE56529D}"/>
              </a:ext>
            </a:extLst>
          </p:cNvPr>
          <p:cNvSpPr txBox="1"/>
          <p:nvPr/>
        </p:nvSpPr>
        <p:spPr>
          <a:xfrm>
            <a:off x="1249019" y="1413163"/>
            <a:ext cx="974010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Determine the Feasibility of Establishing a BSDH Program </a:t>
            </a:r>
          </a:p>
          <a:p>
            <a:r>
              <a:rPr lang="en-US" sz="2800" b="1" dirty="0"/>
              <a:t>on the Knoxville campus.</a:t>
            </a:r>
          </a:p>
          <a:p>
            <a:endParaRPr lang="en-US" sz="2800" b="1" dirty="0"/>
          </a:p>
          <a:p>
            <a:r>
              <a:rPr lang="en-US" sz="2800" b="1" dirty="0"/>
              <a:t>Enroll a class in the </a:t>
            </a:r>
            <a:r>
              <a:rPr lang="en-US" sz="2800" b="1" dirty="0" err="1"/>
              <a:t>CoD</a:t>
            </a:r>
            <a:r>
              <a:rPr lang="en-US" sz="2800" b="1" dirty="0"/>
              <a:t> Memphis AEGD Program for 2020-2021.</a:t>
            </a:r>
          </a:p>
          <a:p>
            <a:endParaRPr lang="en-US" sz="2800" b="1" dirty="0"/>
          </a:p>
          <a:p>
            <a:r>
              <a:rPr lang="en-US" sz="2800" b="1" dirty="0"/>
              <a:t>Determine the Feasibility of Establishing a </a:t>
            </a:r>
            <a:r>
              <a:rPr lang="en-US" sz="2800" b="1" dirty="0" err="1"/>
              <a:t>CoD</a:t>
            </a:r>
            <a:r>
              <a:rPr lang="en-US" sz="2800" b="1" dirty="0"/>
              <a:t> General Practice </a:t>
            </a:r>
          </a:p>
          <a:p>
            <a:r>
              <a:rPr lang="en-US" sz="2800" b="1" dirty="0"/>
              <a:t>Residency Program in Memphis.</a:t>
            </a:r>
          </a:p>
          <a:p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8F844-16FB-46C4-A18C-08F6D29EF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257" y="6079518"/>
            <a:ext cx="2383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2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C08943-12AB-444D-8CCA-741CB33373AC}"/>
              </a:ext>
            </a:extLst>
          </p:cNvPr>
          <p:cNvSpPr txBox="1"/>
          <p:nvPr/>
        </p:nvSpPr>
        <p:spPr>
          <a:xfrm>
            <a:off x="1493520" y="2056269"/>
            <a:ext cx="9204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E5BB62-C262-4F0D-80AF-2F3EBF516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96" y="1276332"/>
            <a:ext cx="3351693" cy="37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95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392</Words>
  <Application>Microsoft Macintosh PowerPoint</Application>
  <PresentationFormat>Widescreen</PresentationFormat>
  <Paragraphs>201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UTHSC College of Dentistry HSC Advisory Board Meeting May 20, 2019</dc:title>
  <dc:creator>Ragain Jr, James C</dc:creator>
  <cp:lastModifiedBy>Jackie Cotton</cp:lastModifiedBy>
  <cp:revision>18</cp:revision>
  <dcterms:created xsi:type="dcterms:W3CDTF">2019-05-17T14:17:04Z</dcterms:created>
  <dcterms:modified xsi:type="dcterms:W3CDTF">2019-05-17T20:56:34Z</dcterms:modified>
</cp:coreProperties>
</file>